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74" r:id="rId6"/>
    <p:sldId id="259" r:id="rId7"/>
    <p:sldId id="261" r:id="rId8"/>
    <p:sldId id="275" r:id="rId9"/>
    <p:sldId id="295" r:id="rId10"/>
    <p:sldId id="277" r:id="rId11"/>
    <p:sldId id="290" r:id="rId12"/>
    <p:sldId id="289" r:id="rId13"/>
    <p:sldId id="291" r:id="rId14"/>
    <p:sldId id="293" r:id="rId15"/>
    <p:sldId id="296" r:id="rId16"/>
    <p:sldId id="294" r:id="rId17"/>
  </p:sldIdLst>
  <p:sldSz cx="11557000" cy="6502400"/>
  <p:notesSz cx="6858000" cy="9144000"/>
  <p:embeddedFontLst>
    <p:embeddedFont>
      <p:font typeface="方正粗黑宋简体" panose="02010600030101010101" charset="-122"/>
      <p:regular r:id="rId18"/>
    </p:embeddedFont>
    <p:embeddedFont>
      <p:font typeface="汉仪放肆骄傲体简" panose="02010600030101010101" charset="-122"/>
      <p:regular r:id="rId19"/>
    </p:embeddedFont>
    <p:embeddedFont>
      <p:font typeface="思源黑体 CN Light" panose="02010600030101010101" charset="-128"/>
      <p:regular r:id="rId20"/>
    </p:embeddedFont>
    <p:embeddedFont>
      <p:font typeface="Algerian" panose="04020705040A02060702" pitchFamily="8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Yu Gothic UI Semilight" panose="020B0400000000000000" pitchFamily="34" charset="-128"/>
      <p:regular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微软雅黑" panose="020B0503020204020204" pitchFamily="34" charset="-122"/>
      <p:regular r:id="rId27"/>
      <p:bold r:id="rId28"/>
    </p:embeddedFont>
    <p:embeddedFont>
      <p:font typeface="幼圆" panose="02010509060101010101" pitchFamily="49" charset="-122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6" d="100"/>
          <a:sy n="86" d="100"/>
        </p:scale>
        <p:origin x="70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2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60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13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08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7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81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58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6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7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8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673100"/>
            <a:ext cx="4678650" cy="5345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3009900"/>
            <a:ext cx="5470707" cy="5282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91000" y="1879600"/>
            <a:ext cx="6333109" cy="8763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4800">
                <a:solidFill>
                  <a:srgbClr val="FFFFFF"/>
                </a:solidFill>
                <a:latin typeface="Microsoft YaHei"/>
                <a:ea typeface="Microsoft YaHei"/>
              </a:rPr>
              <a:t>超级玛丽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4191000" y="3848100"/>
            <a:ext cx="6333109" cy="63312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zh-CN" altLang="en-US" dirty="0">
                <a:solidFill>
                  <a:srgbClr val="FFFFFF"/>
                </a:solidFill>
                <a:latin typeface="Microsoft YaHei"/>
                <a:ea typeface="Microsoft YaHei"/>
              </a:rPr>
              <a:t>小组成员</a:t>
            </a:r>
            <a:r>
              <a:rPr lang="en-US" sz="1800" dirty="0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lang="zh-CN" altLang="en-US" sz="1800" dirty="0">
                <a:solidFill>
                  <a:srgbClr val="FFFFFF"/>
                </a:solidFill>
                <a:latin typeface="Microsoft YaHei"/>
                <a:ea typeface="Microsoft YaHei"/>
              </a:rPr>
              <a:t>黄嘉星 莫正茂 熊子谦 梁浩鹏</a:t>
            </a:r>
            <a:r>
              <a:rPr lang="en-US" sz="1800" dirty="0">
                <a:solidFill>
                  <a:srgbClr val="FFFFFF"/>
                </a:solidFill>
                <a:latin typeface="Microsoft YaHei"/>
                <a:ea typeface="Microsoft YaHei"/>
              </a:rPr>
              <a:t>    |   </a:t>
            </a:r>
            <a:r>
              <a:rPr lang="en-US" sz="1200" dirty="0">
                <a:solidFill>
                  <a:srgbClr val="FFFFFF"/>
                </a:solidFill>
                <a:latin typeface="Microsoft YaHei"/>
                <a:ea typeface="Microsoft YaHei"/>
              </a:rPr>
              <a:t> </a:t>
            </a:r>
          </a:p>
          <a:p>
            <a:pPr algn="ctr" latinLnBrk="1">
              <a:lnSpc>
                <a:spcPct val="113400"/>
              </a:lnSpc>
            </a:pPr>
            <a:r>
              <a:rPr lang="en-US" sz="1800" dirty="0">
                <a:solidFill>
                  <a:srgbClr val="FFFFFF"/>
                </a:solidFill>
                <a:latin typeface="Microsoft YaHei"/>
                <a:ea typeface="Microsoft YaHei"/>
              </a:rPr>
              <a:t>日期：2022.06.13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96900" y="1984375"/>
            <a:ext cx="4440554" cy="3781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0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0" y="355600"/>
            <a:ext cx="839631" cy="841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900" y="458762"/>
            <a:ext cx="44405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放肆骄傲体简" panose="02010509060101010101" charset="-122"/>
                <a:ea typeface="汉仪放肆骄傲体简" panose="02010509060101010101" charset="-122"/>
                <a:cs typeface="+mn-cs"/>
              </a:rPr>
              <a:t>key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放肆骄傲体简" panose="02010509060101010101" charset="-122"/>
                <a:ea typeface="汉仪放肆骄傲体简" panose="02010509060101010101" charset="-122"/>
                <a:cs typeface="+mn-cs"/>
              </a:rPr>
              <a:t>游戏画面如何呈现的思路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55" y="2413000"/>
            <a:ext cx="3948164" cy="3106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67044" y="1959628"/>
            <a:ext cx="1848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游戏封面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97500" y="2413000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我们通过观察，知道了游戏封面包含了：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文字信息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背景图片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3.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闪烁金币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4.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1/2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charset="0"/>
                <a:ea typeface="方正粗黑宋简体" panose="02000000000000000000" charset="-122"/>
                <a:cs typeface="Algerian" panose="04020705040A02060702" charset="0"/>
                <a:sym typeface="+mn-ea"/>
              </a:rPr>
              <a:t>player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选择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5.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charset="0"/>
                <a:ea typeface="方正粗黑宋简体" panose="02000000000000000000" charset="-122"/>
                <a:cs typeface="Algerian" panose="04020705040A02060702" charset="0"/>
                <a:sym typeface="+mn-ea"/>
              </a:rPr>
              <a:t>SUPER MARIO BROS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标签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96900" y="2565400"/>
            <a:ext cx="2730500" cy="318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55" y="2108200"/>
            <a:ext cx="1457325" cy="1457325"/>
          </a:xfrm>
          <a:prstGeom prst="rect">
            <a:avLst/>
          </a:prstGeom>
        </p:spPr>
      </p:pic>
      <p:pic>
        <p:nvPicPr>
          <p:cNvPr id="6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100" y="355600"/>
            <a:ext cx="839631" cy="841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900" y="508000"/>
            <a:ext cx="44405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放肆骄傲体简" panose="02010509060101010101" charset="-122"/>
                <a:ea typeface="汉仪放肆骄傲体简" panose="02010509060101010101" charset="-122"/>
                <a:cs typeface="+mn-cs"/>
              </a:rPr>
              <a:t>key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放肆骄傲体简" panose="02010509060101010101" charset="-122"/>
                <a:ea typeface="汉仪放肆骄傲体简" panose="02010509060101010101" charset="-122"/>
                <a:cs typeface="+mn-cs"/>
              </a:rPr>
              <a:t>游戏画面如何呈现的思路</a:t>
            </a:r>
          </a:p>
        </p:txBody>
      </p:sp>
      <p:pic>
        <p:nvPicPr>
          <p:cNvPr id="3" name="图片 2" descr="mario_b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15" y="2669540"/>
            <a:ext cx="2159635" cy="2971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7035" y="2032000"/>
            <a:ext cx="4057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动态的游戏画面</a:t>
            </a:r>
            <a:r>
              <a:rPr kumimoji="0" lang="en-US" altLang="zh-CN" sz="2000" b="0" i="0" u="none" strike="noStrike" kern="1200" cap="none" spc="0" normalizeH="0" baseline="0" noProof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=</a:t>
            </a:r>
            <a:r>
              <a:rPr kumimoji="0" lang="zh-CN" altLang="en-US" sz="2000" b="0" i="0" u="none" strike="noStrike" kern="1200" cap="none" spc="0" normalizeH="0" baseline="0" noProof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命令</a:t>
            </a:r>
            <a:r>
              <a:rPr kumimoji="0" lang="en-US" altLang="zh-CN" sz="2000" b="0" i="0" u="none" strike="noStrike" kern="1200" cap="none" spc="0" normalizeH="0" baseline="0" noProof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</a:t>
            </a:r>
            <a:r>
              <a:rPr kumimoji="0" lang="zh-CN" altLang="en-US" sz="2000" b="0" i="0" u="none" strike="noStrike" kern="1200" cap="none" spc="0" normalizeH="0" baseline="0" noProof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剪裁</a:t>
            </a:r>
            <a:r>
              <a:rPr kumimoji="0" lang="en-US" altLang="zh-CN" sz="2000" b="0" i="0" u="none" strike="noStrike" kern="1200" cap="none" spc="0" normalizeH="0" baseline="0" noProof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</a:t>
            </a:r>
            <a:r>
              <a:rPr kumimoji="0" lang="zh-CN" altLang="en-US" sz="2000" b="0" i="0" u="none" strike="noStrike" kern="1200" cap="none" spc="0" normalizeH="0" baseline="0" noProof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表现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500" y="1498600"/>
            <a:ext cx="4629785" cy="19608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16500" y="1117600"/>
            <a:ext cx="1383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charset="0"/>
                <a:ea typeface="宋体" panose="02010600030101010101" pitchFamily="2" charset="-122"/>
                <a:cs typeface="Algerian" panose="04020705040A02060702" charset="0"/>
              </a:rPr>
              <a:t>TOOL.PY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7135" y="3632200"/>
            <a:ext cx="4653280" cy="861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6500" y="508000"/>
            <a:ext cx="4653915" cy="5238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16500" y="73660"/>
            <a:ext cx="1669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charset="0"/>
                <a:ea typeface="宋体" panose="02010600030101010101" pitchFamily="2" charset="-122"/>
                <a:cs typeface="Algerian" panose="04020705040A02060702" charset="0"/>
              </a:rPr>
              <a:t>set_up.PY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135" y="4622800"/>
            <a:ext cx="2691765" cy="18034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6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55" y="2108200"/>
            <a:ext cx="1457325" cy="1457325"/>
          </a:xfrm>
          <a:prstGeom prst="rect">
            <a:avLst/>
          </a:prstGeom>
        </p:spPr>
      </p:pic>
      <p:pic>
        <p:nvPicPr>
          <p:cNvPr id="6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100" y="355600"/>
            <a:ext cx="839631" cy="841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764595"/>
            <a:ext cx="44405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放肆骄傲体简" panose="02010509060101010101" charset="-122"/>
                <a:ea typeface="汉仪放肆骄傲体简" panose="02010509060101010101" charset="-122"/>
                <a:cs typeface="+mn-cs"/>
              </a:rPr>
              <a:t>key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放肆骄傲体简" panose="02010509060101010101" charset="-122"/>
                <a:ea typeface="汉仪放肆骄傲体简" panose="02010509060101010101" charset="-122"/>
                <a:cs typeface="+mn-cs"/>
              </a:rPr>
              <a:t>游戏画面如何呈现的思路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20900" y="3112591"/>
            <a:ext cx="18040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charset="0"/>
                <a:ea typeface="宋体" panose="02010600030101010101" pitchFamily="2" charset="-122"/>
                <a:cs typeface="Algerian" panose="04020705040A02060702" charset="0"/>
              </a:rPr>
              <a:t>PLAYER.PY</a:t>
            </a:r>
          </a:p>
        </p:txBody>
      </p:sp>
      <p:pic>
        <p:nvPicPr>
          <p:cNvPr id="15" name="C9F754DE-2CAD-44b6-B708-469DEB6407EB-9" descr="wp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818" y="279400"/>
            <a:ext cx="6723784" cy="538220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6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708400"/>
            <a:ext cx="1160780" cy="1160780"/>
          </a:xfrm>
          <a:prstGeom prst="rect">
            <a:avLst/>
          </a:prstGeom>
        </p:spPr>
      </p:pic>
      <p:pic>
        <p:nvPicPr>
          <p:cNvPr id="19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3860800"/>
            <a:ext cx="823595" cy="8235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812800"/>
            <a:ext cx="44405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scaled="0"/>
                </a:gradFill>
                <a:effectLst/>
                <a:highlight>
                  <a:srgbClr val="000000"/>
                </a:highlight>
                <a:uLnTx/>
                <a:uFillTx/>
                <a:latin typeface="汉仪放肆骄傲体简" panose="02010509060101010101" charset="-122"/>
                <a:ea typeface="汉仪放肆骄傲体简" panose="02010509060101010101" charset="-122"/>
                <a:cs typeface="+mn-cs"/>
              </a:rPr>
              <a:t>key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scaled="0"/>
                </a:gradFill>
                <a:effectLst/>
                <a:highlight>
                  <a:srgbClr val="000000"/>
                </a:highlight>
                <a:uLnTx/>
                <a:uFillTx/>
                <a:latin typeface="汉仪放肆骄傲体简" panose="02010509060101010101" charset="-122"/>
                <a:ea typeface="汉仪放肆骄傲体简" panose="02010509060101010101" charset="-122"/>
                <a:cs typeface="+mn-cs"/>
              </a:rPr>
              <a:t>游戏画面如何呈现的思路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900" y="797017"/>
            <a:ext cx="5538297" cy="2270760"/>
          </a:xfrm>
          <a:prstGeom prst="rect">
            <a:avLst/>
          </a:prstGeom>
        </p:spPr>
      </p:pic>
      <p:pic>
        <p:nvPicPr>
          <p:cNvPr id="4" name="C9F754DE-2CAD-44b6-B708-469DEB6407EB-10" descr="wp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55" y="2595880"/>
            <a:ext cx="5300345" cy="309372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bldLvl="0" animBg="1"/>
      <p:bldP spid="19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"/>
          <p:cNvSpPr txBox="1"/>
          <p:nvPr/>
        </p:nvSpPr>
        <p:spPr>
          <a:xfrm>
            <a:off x="3962400" y="1498600"/>
            <a:ext cx="3640074" cy="614527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PART </a:t>
            </a:r>
            <a:r>
              <a:rPr lang="en-US" sz="3600" b="1" dirty="0">
                <a:solidFill>
                  <a:srgbClr val="FFFFFF"/>
                </a:solidFill>
                <a:latin typeface="Microsoft YaHei"/>
                <a:ea typeface="Microsoft YaHei"/>
              </a:rPr>
              <a:t>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578100"/>
            <a:ext cx="1086940" cy="1086940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295900" y="2794000"/>
            <a:ext cx="1106297" cy="66040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×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5740400" y="2794000"/>
            <a:ext cx="1106297" cy="66040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3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5"/>
          <p:cNvSpPr txBox="1"/>
          <p:nvPr/>
        </p:nvSpPr>
        <p:spPr>
          <a:xfrm>
            <a:off x="3962400" y="4076700"/>
            <a:ext cx="4025900" cy="538032"/>
          </a:xfrm>
          <a:prstGeom prst="rect">
            <a:avLst/>
          </a:prstGeom>
        </p:spPr>
        <p:txBody>
          <a:bodyPr wrap="square" lIns="0" tIns="12700" rIns="0" bIns="12700" rtlCol="0" anchor="t">
            <a:spAutoFit/>
          </a:bodyPr>
          <a:lstStyle/>
          <a:p>
            <a:pPr lvl="0" algn="ctr" latinLnBrk="1">
              <a:lnSpc>
                <a:spcPct val="1134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思源黑体 CN Light"/>
                <a:ea typeface="思源黑体 CN Light"/>
              </a:rPr>
              <a:t>总结与反思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1259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/>
          <p:cNvSpPr txBox="1"/>
          <p:nvPr/>
        </p:nvSpPr>
        <p:spPr>
          <a:xfrm>
            <a:off x="10198100" y="203200"/>
            <a:ext cx="1082802" cy="27305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10106660" y="508000"/>
            <a:ext cx="1265238" cy="372745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charset="-128"/>
                <a:ea typeface="思源黑体 CN Light" panose="020B0300000000000000" charset="-128"/>
                <a:cs typeface="+mn-cs"/>
              </a:rPr>
              <a:t>3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02100" y="660400"/>
            <a:ext cx="332232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放肆骄傲体简" panose="02010509060101010101" charset="-122"/>
                <a:ea typeface="汉仪放肆骄傲体简" panose="02010509060101010101" charset="-122"/>
                <a:cs typeface="+mn-cs"/>
              </a:rPr>
              <a:t>反思和总结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59890" y="1879600"/>
            <a:ext cx="82372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在有了制作游戏的计划和框架之后，思路和理解往往是最重要的。当我们小组一边制作一边检测游戏效果的时候，我们意识到提升解决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BUG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的能力决定了制作作品的效率和动力。同时我们也提升了彼此的合作能力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17165" y="4165600"/>
            <a:ext cx="6122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下面让我们一起走进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charset="0"/>
              <a:ea typeface="方正粗黑宋简体" panose="02000000000000000000" charset="-122"/>
              <a:cs typeface="Algerian" panose="04020705040A0206070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5545" y="4546600"/>
            <a:ext cx="9212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charset="0"/>
                <a:ea typeface="宋体" panose="02010600030101010101" pitchFamily="2" charset="-122"/>
                <a:cs typeface="Algerian" panose="04020705040A02060702" charset="0"/>
              </a:rPr>
              <a:t>MARRRRRRRRRRRRRRRRRRRRRRRRIO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1447800" y="2362200"/>
            <a:ext cx="2336800" cy="71120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3800" b="1">
                <a:solidFill>
                  <a:srgbClr val="FFC8B4"/>
                </a:solidFill>
                <a:latin typeface="思源黑体 CN Light"/>
                <a:ea typeface="思源黑体 CN Light"/>
              </a:rPr>
              <a:t>目 录</a:t>
            </a:r>
            <a:endParaRPr lang="en-US" sz="1100"/>
          </a:p>
        </p:txBody>
      </p:sp>
      <p:sp>
        <p:nvSpPr>
          <p:cNvPr id="7" name="TextBox 2"/>
          <p:cNvSpPr txBox="1"/>
          <p:nvPr/>
        </p:nvSpPr>
        <p:spPr>
          <a:xfrm>
            <a:off x="5803900" y="1358900"/>
            <a:ext cx="4546600" cy="409920"/>
          </a:xfrm>
          <a:prstGeom prst="rect">
            <a:avLst/>
          </a:prstGeom>
        </p:spPr>
        <p:txBody>
          <a:bodyPr wrap="square" lIns="31750" tIns="12700" rIns="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zh-CN" altLang="en-US" sz="2400" dirty="0">
                <a:solidFill>
                  <a:srgbClr val="FFFFFF"/>
                </a:solidFill>
                <a:latin typeface="思源黑体 CN Light"/>
                <a:ea typeface="思源黑体 CN Light"/>
              </a:rPr>
              <a:t>第一部分 ：游戏框架和开发思路</a:t>
            </a:r>
            <a:endParaRPr lang="en-US" sz="1100" dirty="0"/>
          </a:p>
        </p:txBody>
      </p:sp>
      <p:sp>
        <p:nvSpPr>
          <p:cNvPr id="8" name="TextBox 3"/>
          <p:cNvSpPr txBox="1"/>
          <p:nvPr/>
        </p:nvSpPr>
        <p:spPr>
          <a:xfrm>
            <a:off x="5807476" y="2189135"/>
            <a:ext cx="4394200" cy="409920"/>
          </a:xfrm>
          <a:prstGeom prst="rect">
            <a:avLst/>
          </a:prstGeom>
        </p:spPr>
        <p:txBody>
          <a:bodyPr wrap="square" lIns="31750" tIns="12700" rIns="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400" b="0" dirty="0">
                <a:solidFill>
                  <a:srgbClr val="FFFFFF"/>
                </a:solidFill>
                <a:latin typeface="思源黑体 CN Light"/>
                <a:ea typeface="思源黑体 CN Light"/>
              </a:rPr>
              <a:t>第</a:t>
            </a:r>
            <a:r>
              <a:rPr lang="zh-CN" altLang="en-US" sz="2400" dirty="0">
                <a:solidFill>
                  <a:srgbClr val="FFFFFF"/>
                </a:solidFill>
                <a:latin typeface="思源黑体 CN Light"/>
                <a:ea typeface="思源黑体 CN Light"/>
              </a:rPr>
              <a:t>二</a:t>
            </a:r>
            <a:r>
              <a:rPr lang="en-US" sz="2400" b="0" dirty="0" err="1">
                <a:solidFill>
                  <a:srgbClr val="FFFFFF"/>
                </a:solidFill>
                <a:latin typeface="思源黑体 CN Light"/>
                <a:ea typeface="思源黑体 CN Light"/>
              </a:rPr>
              <a:t>部分</a:t>
            </a:r>
            <a:r>
              <a:rPr lang="en-US" sz="2400" b="0" dirty="0">
                <a:solidFill>
                  <a:srgbClr val="FFFFFF"/>
                </a:solidFill>
                <a:latin typeface="思源黑体 CN Light"/>
                <a:ea typeface="思源黑体 CN Light"/>
              </a:rPr>
              <a:t> </a:t>
            </a:r>
            <a:r>
              <a:rPr lang="zh-CN" altLang="en-US" sz="2400" b="0" dirty="0">
                <a:solidFill>
                  <a:srgbClr val="FFFFFF"/>
                </a:solidFill>
                <a:latin typeface="思源黑体 CN Light"/>
                <a:ea typeface="思源黑体 CN Light"/>
              </a:rPr>
              <a:t>：游戏部分功能的实现</a:t>
            </a:r>
            <a:endParaRPr lang="en-US" sz="1100" dirty="0"/>
          </a:p>
        </p:txBody>
      </p:sp>
      <p:sp>
        <p:nvSpPr>
          <p:cNvPr id="10" name="TextBox 5"/>
          <p:cNvSpPr txBox="1"/>
          <p:nvPr/>
        </p:nvSpPr>
        <p:spPr>
          <a:xfrm>
            <a:off x="5803900" y="3018213"/>
            <a:ext cx="3187700" cy="368242"/>
          </a:xfrm>
          <a:prstGeom prst="rect">
            <a:avLst/>
          </a:prstGeom>
        </p:spPr>
        <p:txBody>
          <a:bodyPr lIns="31750" tIns="12700" rIns="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400" b="0" dirty="0">
                <a:solidFill>
                  <a:srgbClr val="FFFFFF"/>
                </a:solidFill>
                <a:latin typeface="思源黑体 CN Light"/>
                <a:ea typeface="思源黑体 CN Light"/>
              </a:rPr>
              <a:t>第</a:t>
            </a:r>
            <a:r>
              <a:rPr lang="zh-CN" altLang="en-US" sz="2400" b="0" dirty="0">
                <a:solidFill>
                  <a:srgbClr val="FFFFFF"/>
                </a:solidFill>
                <a:latin typeface="思源黑体 CN Light"/>
                <a:ea typeface="思源黑体 CN Light"/>
              </a:rPr>
              <a:t>三</a:t>
            </a:r>
            <a:r>
              <a:rPr lang="en-US" sz="2400" b="0" dirty="0" err="1">
                <a:solidFill>
                  <a:srgbClr val="FFFFFF"/>
                </a:solidFill>
                <a:latin typeface="思源黑体 CN Light"/>
                <a:ea typeface="思源黑体 CN Light"/>
              </a:rPr>
              <a:t>部分</a:t>
            </a:r>
            <a:r>
              <a:rPr lang="en-US" sz="2400" b="0" dirty="0">
                <a:solidFill>
                  <a:srgbClr val="FFFFFF"/>
                </a:solidFill>
                <a:latin typeface="思源黑体 CN Light"/>
                <a:ea typeface="思源黑体 CN Light"/>
              </a:rPr>
              <a:t> </a:t>
            </a:r>
            <a:r>
              <a:rPr lang="zh-CN" altLang="en-US" sz="2400" b="0" dirty="0">
                <a:solidFill>
                  <a:srgbClr val="FFFFFF"/>
                </a:solidFill>
                <a:latin typeface="思源黑体 CN Light"/>
                <a:ea typeface="思源黑体 CN Light"/>
              </a:rPr>
              <a:t>：总结与反思</a:t>
            </a:r>
            <a:endParaRPr lang="en-US" altLang="zh-CN" sz="2400" b="0" dirty="0">
              <a:solidFill>
                <a:srgbClr val="FFFFFF"/>
              </a:solidFill>
              <a:latin typeface="思源黑体 CN Light"/>
              <a:ea typeface="思源黑体 CN Light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358900"/>
            <a:ext cx="466466" cy="461775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2133600"/>
            <a:ext cx="464623" cy="465455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0" y="2921000"/>
            <a:ext cx="464623" cy="465455"/>
          </a:xfrm>
          <a:prstGeom prst="rect">
            <a:avLst/>
          </a:prstGeom>
        </p:spPr>
      </p:pic>
      <p:pic>
        <p:nvPicPr>
          <p:cNvPr id="14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200" y="3695700"/>
            <a:ext cx="464623" cy="465455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755D1044-AFB2-1B4A-8032-3B9261819202}"/>
              </a:ext>
            </a:extLst>
          </p:cNvPr>
          <p:cNvSpPr txBox="1"/>
          <p:nvPr/>
        </p:nvSpPr>
        <p:spPr>
          <a:xfrm>
            <a:off x="5814134" y="3744306"/>
            <a:ext cx="3187700" cy="368242"/>
          </a:xfrm>
          <a:prstGeom prst="rect">
            <a:avLst/>
          </a:prstGeom>
        </p:spPr>
        <p:txBody>
          <a:bodyPr lIns="31750" tIns="12700" rIns="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400" b="0" dirty="0">
                <a:solidFill>
                  <a:srgbClr val="FFFFFF"/>
                </a:solidFill>
                <a:latin typeface="思源黑体 CN Light"/>
                <a:ea typeface="思源黑体 CN Light"/>
              </a:rPr>
              <a:t>第</a:t>
            </a:r>
            <a:r>
              <a:rPr lang="zh-CN" altLang="en-US" sz="2400" dirty="0">
                <a:solidFill>
                  <a:srgbClr val="FFFFFF"/>
                </a:solidFill>
                <a:latin typeface="思源黑体 CN Light"/>
                <a:ea typeface="思源黑体 CN Light"/>
              </a:rPr>
              <a:t>四</a:t>
            </a:r>
            <a:r>
              <a:rPr lang="en-US" sz="2400" b="0" dirty="0" err="1">
                <a:solidFill>
                  <a:srgbClr val="FFFFFF"/>
                </a:solidFill>
                <a:latin typeface="思源黑体 CN Light"/>
                <a:ea typeface="思源黑体 CN Light"/>
              </a:rPr>
              <a:t>部分</a:t>
            </a:r>
            <a:r>
              <a:rPr lang="en-US" sz="2400" b="0" dirty="0">
                <a:solidFill>
                  <a:srgbClr val="FFFFFF"/>
                </a:solidFill>
                <a:latin typeface="思源黑体 CN Light"/>
                <a:ea typeface="思源黑体 CN Light"/>
              </a:rPr>
              <a:t> </a:t>
            </a:r>
            <a:r>
              <a:rPr lang="zh-CN" altLang="en-US" sz="2400" b="0" dirty="0">
                <a:solidFill>
                  <a:srgbClr val="FFFFFF"/>
                </a:solidFill>
                <a:latin typeface="思源黑体 CN Light"/>
                <a:ea typeface="思源黑体 CN Light"/>
              </a:rPr>
              <a:t>：游戏展示</a:t>
            </a:r>
            <a:endParaRPr lang="en-US" altLang="zh-CN" sz="2400" b="0" dirty="0">
              <a:solidFill>
                <a:srgbClr val="FFFFFF"/>
              </a:solidFill>
              <a:latin typeface="思源黑体 CN Light"/>
              <a:ea typeface="思源黑体 CN Ligh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"/>
          <p:cNvSpPr txBox="1"/>
          <p:nvPr/>
        </p:nvSpPr>
        <p:spPr>
          <a:xfrm>
            <a:off x="3962400" y="1498600"/>
            <a:ext cx="3640074" cy="66040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3600" b="1">
                <a:solidFill>
                  <a:srgbClr val="FFFFFF"/>
                </a:solidFill>
                <a:latin typeface="Microsoft YaHei"/>
                <a:ea typeface="Microsoft YaHei"/>
              </a:rPr>
              <a:t>PART 1</a:t>
            </a:r>
            <a:endParaRPr lang="en-US" sz="1100"/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578100"/>
            <a:ext cx="1086940" cy="1086940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295900" y="2794000"/>
            <a:ext cx="1106297" cy="66040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3600">
                <a:solidFill>
                  <a:srgbClr val="FFFFFF"/>
                </a:solidFill>
                <a:latin typeface="Microsoft YaHei"/>
                <a:ea typeface="Microsoft YaHei"/>
              </a:rPr>
              <a:t>×</a:t>
            </a:r>
            <a:endParaRPr lang="en-US" sz="1100"/>
          </a:p>
        </p:txBody>
      </p:sp>
      <p:sp>
        <p:nvSpPr>
          <p:cNvPr id="18" name="TextBox 4"/>
          <p:cNvSpPr txBox="1"/>
          <p:nvPr/>
        </p:nvSpPr>
        <p:spPr>
          <a:xfrm>
            <a:off x="5740400" y="2794000"/>
            <a:ext cx="1106297" cy="66040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3600">
                <a:solidFill>
                  <a:srgbClr val="FFFFFF"/>
                </a:solidFill>
                <a:latin typeface="Microsoft YaHei"/>
                <a:ea typeface="Microsoft YaHei"/>
              </a:rPr>
              <a:t>3</a:t>
            </a:r>
            <a:endParaRPr lang="en-US" sz="1100"/>
          </a:p>
        </p:txBody>
      </p:sp>
      <p:sp>
        <p:nvSpPr>
          <p:cNvPr id="19" name="TextBox 5"/>
          <p:cNvSpPr txBox="1"/>
          <p:nvPr/>
        </p:nvSpPr>
        <p:spPr>
          <a:xfrm>
            <a:off x="3962400" y="4076700"/>
            <a:ext cx="4025900" cy="538032"/>
          </a:xfrm>
          <a:prstGeom prst="rect">
            <a:avLst/>
          </a:prstGeom>
        </p:spPr>
        <p:txBody>
          <a:bodyPr wrap="square"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思源黑体 CN Light"/>
                <a:ea typeface="思源黑体 CN Light"/>
              </a:rPr>
              <a:t>游戏框架和应用模块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3CC8FD5D-60E4-E11E-C254-1D0A9533B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4932"/>
            <a:ext cx="9566275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2EAB848-08AA-A420-DFF5-4AB7E367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" y="208491"/>
            <a:ext cx="2667000" cy="60854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5C6BE5-9050-5F17-ED87-12EBA342B459}"/>
              </a:ext>
            </a:extLst>
          </p:cNvPr>
          <p:cNvSpPr txBox="1"/>
          <p:nvPr/>
        </p:nvSpPr>
        <p:spPr>
          <a:xfrm>
            <a:off x="2882900" y="3632200"/>
            <a:ext cx="1600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幼圆" panose="02010509060101010101" pitchFamily="49" charset="-122"/>
                <a:ea typeface="幼圆" panose="02010509060101010101" pitchFamily="49" charset="-122"/>
              </a:rPr>
              <a:t>游戏框架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0E4777-787E-AAA3-443E-AA147345C62D}"/>
              </a:ext>
            </a:extLst>
          </p:cNvPr>
          <p:cNvSpPr txBox="1"/>
          <p:nvPr/>
        </p:nvSpPr>
        <p:spPr>
          <a:xfrm>
            <a:off x="8140701" y="1651000"/>
            <a:ext cx="2666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幼圆" panose="02010509060101010101" pitchFamily="49" charset="-122"/>
                <a:ea typeface="幼圆" panose="02010509060101010101" pitchFamily="49" charset="-122"/>
              </a:rPr>
              <a:t>应用模块</a:t>
            </a:r>
          </a:p>
        </p:txBody>
      </p:sp>
      <p:pic>
        <p:nvPicPr>
          <p:cNvPr id="1030" name="Picture 6" descr="查看源图像">
            <a:extLst>
              <a:ext uri="{FF2B5EF4-FFF2-40B4-BE49-F238E27FC236}">
                <a16:creationId xmlns:a16="http://schemas.microsoft.com/office/drawing/2014/main" id="{53B1E46C-CC93-C0C5-0939-A6EC2D5C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289" y="3341265"/>
            <a:ext cx="4584700" cy="124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906BE8-1556-3128-AB70-F272EA0DE7DC}"/>
              </a:ext>
            </a:extLst>
          </p:cNvPr>
          <p:cNvSpPr txBox="1"/>
          <p:nvPr/>
        </p:nvSpPr>
        <p:spPr>
          <a:xfrm>
            <a:off x="7531101" y="3110432"/>
            <a:ext cx="327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应用 </a:t>
            </a:r>
            <a:r>
              <a:rPr lang="en-US" altLang="zh-CN" sz="2400" dirty="0" err="1">
                <a:latin typeface="幼圆" panose="02010509060101010101" pitchFamily="49" charset="-122"/>
                <a:ea typeface="幼圆" panose="02010509060101010101" pitchFamily="49" charset="-122"/>
              </a:rPr>
              <a:t>pygame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和 </a:t>
            </a:r>
            <a:r>
              <a:rPr lang="en-US" altLang="zh-CN" sz="2400" dirty="0" err="1">
                <a:latin typeface="幼圆" panose="02010509060101010101" pitchFamily="49" charset="-122"/>
                <a:ea typeface="幼圆" panose="02010509060101010101" pitchFamily="49" charset="-122"/>
              </a:rPr>
              <a:t>os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库</a:t>
            </a:r>
          </a:p>
        </p:txBody>
      </p:sp>
    </p:spTree>
    <p:extLst>
      <p:ext uri="{BB962C8B-B14F-4D97-AF65-F5344CB8AC3E}">
        <p14:creationId xmlns:p14="http://schemas.microsoft.com/office/powerpoint/2010/main" val="89539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1485900" y="177800"/>
            <a:ext cx="2000377" cy="254621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altLang="zh-CN" sz="1400" b="1" dirty="0">
                <a:solidFill>
                  <a:srgbClr val="FFFFFF"/>
                </a:solidFill>
                <a:latin typeface="Microsoft YaHei"/>
                <a:ea typeface="Microsoft YaHei"/>
              </a:rPr>
              <a:t>component</a:t>
            </a:r>
            <a:endParaRPr lang="en-US" sz="1100" dirty="0"/>
          </a:p>
        </p:txBody>
      </p:sp>
      <p:sp>
        <p:nvSpPr>
          <p:cNvPr id="21" name="TextBox 2"/>
          <p:cNvSpPr txBox="1"/>
          <p:nvPr/>
        </p:nvSpPr>
        <p:spPr>
          <a:xfrm>
            <a:off x="1308100" y="444500"/>
            <a:ext cx="2337244" cy="345864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思源黑体 CN Light"/>
                <a:ea typeface="思源黑体 CN Light"/>
              </a:rPr>
              <a:t>游戏部件</a:t>
            </a:r>
            <a:endParaRPr lang="en-US" sz="1100" dirty="0"/>
          </a:p>
        </p:txBody>
      </p:sp>
      <p:sp>
        <p:nvSpPr>
          <p:cNvPr id="22" name="TextBox 3"/>
          <p:cNvSpPr txBox="1"/>
          <p:nvPr/>
        </p:nvSpPr>
        <p:spPr>
          <a:xfrm>
            <a:off x="114300" y="177800"/>
            <a:ext cx="1082802" cy="27305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PART</a:t>
            </a:r>
            <a:endParaRPr lang="en-US" sz="1100"/>
          </a:p>
        </p:txBody>
      </p:sp>
      <p:sp>
        <p:nvSpPr>
          <p:cNvPr id="23" name="TextBox 4"/>
          <p:cNvSpPr txBox="1"/>
          <p:nvPr/>
        </p:nvSpPr>
        <p:spPr>
          <a:xfrm>
            <a:off x="25400" y="444500"/>
            <a:ext cx="1265238" cy="38100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FFFFFF"/>
                </a:solidFill>
                <a:latin typeface="思源黑体 CN Light"/>
                <a:ea typeface="思源黑体 CN Light"/>
              </a:rPr>
              <a:t>1-1</a:t>
            </a:r>
            <a:endParaRPr lang="en-US" sz="1100"/>
          </a:p>
        </p:txBody>
      </p:sp>
      <p:pic>
        <p:nvPicPr>
          <p:cNvPr id="2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2806700"/>
            <a:ext cx="5778500" cy="557989"/>
          </a:xfrm>
          <a:prstGeom prst="rect">
            <a:avLst/>
          </a:prstGeom>
        </p:spPr>
      </p:pic>
      <p:pic>
        <p:nvPicPr>
          <p:cNvPr id="25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097" y="4292981"/>
            <a:ext cx="881123" cy="1654553"/>
          </a:xfrm>
          <a:prstGeom prst="rect">
            <a:avLst/>
          </a:prstGeom>
        </p:spPr>
      </p:pic>
      <p:sp>
        <p:nvSpPr>
          <p:cNvPr id="26" name="TextBox 7"/>
          <p:cNvSpPr txBox="1"/>
          <p:nvPr/>
        </p:nvSpPr>
        <p:spPr>
          <a:xfrm>
            <a:off x="1574800" y="4216400"/>
            <a:ext cx="2027555" cy="32977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敌人</a:t>
            </a:r>
            <a:endParaRPr 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1574800" y="3784600"/>
            <a:ext cx="2027555" cy="313868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altLang="zh-CN" dirty="0">
                <a:solidFill>
                  <a:srgbClr val="FFFFFF"/>
                </a:solidFill>
                <a:latin typeface="思源黑体 CN Light"/>
                <a:ea typeface="思源黑体 CN Light"/>
              </a:rPr>
              <a:t>enemy.py</a:t>
            </a:r>
            <a:endParaRPr lang="en-US" sz="1100" dirty="0"/>
          </a:p>
        </p:txBody>
      </p:sp>
      <p:sp>
        <p:nvSpPr>
          <p:cNvPr id="28" name="TextBox 9"/>
          <p:cNvSpPr txBox="1"/>
          <p:nvPr/>
        </p:nvSpPr>
        <p:spPr>
          <a:xfrm>
            <a:off x="2034710" y="1520366"/>
            <a:ext cx="2027555" cy="32977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盒子</a:t>
            </a:r>
            <a:endParaRPr 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2034710" y="1133932"/>
            <a:ext cx="2027555" cy="282641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altLang="zh-CN" dirty="0" err="1">
                <a:solidFill>
                  <a:srgbClr val="FFFFFF"/>
                </a:solidFill>
                <a:latin typeface="思源黑体 CN Light"/>
                <a:ea typeface="思源黑体 CN Light"/>
              </a:rPr>
              <a:t>box.px</a:t>
            </a:r>
            <a:endParaRPr lang="en-US" dirty="0">
              <a:solidFill>
                <a:srgbClr val="FFFFFF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4344389" y="4242540"/>
            <a:ext cx="2146300" cy="329770"/>
          </a:xfrm>
          <a:prstGeom prst="rect">
            <a:avLst/>
          </a:prstGeom>
        </p:spPr>
        <p:txBody>
          <a:bodyPr wrap="square"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强化类道具</a:t>
            </a:r>
            <a:endParaRPr 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TextBox 12"/>
          <p:cNvSpPr txBox="1"/>
          <p:nvPr/>
        </p:nvSpPr>
        <p:spPr>
          <a:xfrm>
            <a:off x="4336374" y="3805821"/>
            <a:ext cx="2027555" cy="313868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altLang="zh-CN" dirty="0">
                <a:solidFill>
                  <a:srgbClr val="FFFFFF"/>
                </a:solidFill>
                <a:latin typeface="思源黑体 CN Light"/>
                <a:ea typeface="思源黑体 CN Light"/>
              </a:rPr>
              <a:t>p</a:t>
            </a:r>
            <a:r>
              <a:rPr lang="en-US" altLang="zh-CN" sz="1800" b="0" dirty="0">
                <a:solidFill>
                  <a:srgbClr val="FFFFFF"/>
                </a:solidFill>
                <a:latin typeface="思源黑体 CN Light"/>
                <a:ea typeface="思源黑体 CN Light"/>
              </a:rPr>
              <a:t>owerup</a:t>
            </a:r>
            <a:r>
              <a:rPr lang="en-US" altLang="zh-CN" dirty="0">
                <a:solidFill>
                  <a:srgbClr val="FFFFFF"/>
                </a:solidFill>
                <a:latin typeface="思源黑体 CN Light"/>
                <a:ea typeface="思源黑体 CN Light"/>
              </a:rPr>
              <a:t>.py</a:t>
            </a:r>
            <a:endParaRPr lang="en-US" sz="1100" dirty="0"/>
          </a:p>
        </p:txBody>
      </p:sp>
      <p:pic>
        <p:nvPicPr>
          <p:cNvPr id="32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425" y="2806700"/>
            <a:ext cx="546168" cy="555625"/>
          </a:xfrm>
          <a:prstGeom prst="rect">
            <a:avLst/>
          </a:prstGeom>
        </p:spPr>
      </p:pic>
      <p:sp>
        <p:nvSpPr>
          <p:cNvPr id="33" name="TextBox 14"/>
          <p:cNvSpPr txBox="1"/>
          <p:nvPr/>
        </p:nvSpPr>
        <p:spPr>
          <a:xfrm>
            <a:off x="7962900" y="2139785"/>
            <a:ext cx="2027555" cy="32977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砖块</a:t>
            </a:r>
            <a:endParaRPr 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4" name="TextBox 15"/>
          <p:cNvSpPr txBox="1"/>
          <p:nvPr/>
        </p:nvSpPr>
        <p:spPr>
          <a:xfrm>
            <a:off x="7817663" y="1773596"/>
            <a:ext cx="2378771" cy="282641"/>
          </a:xfrm>
          <a:prstGeom prst="rect">
            <a:avLst/>
          </a:prstGeom>
        </p:spPr>
        <p:txBody>
          <a:bodyPr wrap="square" lIns="0" tIns="12700" rIns="0" bIns="12700" rtlCol="0" anchor="t">
            <a:spAutoFit/>
          </a:bodyPr>
          <a:lstStyle>
            <a:defPPr>
              <a:defRPr lang="en-US"/>
            </a:defPPr>
            <a:lvl1pPr algn="ctr" latinLnBrk="1">
              <a:lnSpc>
                <a:spcPct val="113400"/>
              </a:lnSpc>
              <a:defRPr sz="1100"/>
            </a:lvl1pPr>
          </a:lstStyle>
          <a:p>
            <a:r>
              <a:rPr lang="en-US" sz="1800" dirty="0">
                <a:solidFill>
                  <a:srgbClr val="FFFFFF"/>
                </a:solidFill>
                <a:latin typeface="思源黑体 CN Light"/>
                <a:ea typeface="思源黑体 CN Light"/>
              </a:rPr>
              <a:t>brick.py</a:t>
            </a:r>
          </a:p>
        </p:txBody>
      </p:sp>
      <p:pic>
        <p:nvPicPr>
          <p:cNvPr id="35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900" y="3784600"/>
            <a:ext cx="2229218" cy="22292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A4C239-80E2-1772-E7CA-74167C06C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10" y="1099820"/>
            <a:ext cx="1892300" cy="3027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2ED647-D6F1-0018-880B-EB2BDE845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139" y="444500"/>
            <a:ext cx="2378771" cy="1901640"/>
          </a:xfrm>
          <a:prstGeom prst="rect">
            <a:avLst/>
          </a:prstGeom>
        </p:spPr>
      </p:pic>
      <p:sp>
        <p:nvSpPr>
          <p:cNvPr id="36" name="TextBox 15">
            <a:extLst>
              <a:ext uri="{FF2B5EF4-FFF2-40B4-BE49-F238E27FC236}">
                <a16:creationId xmlns:a16="http://schemas.microsoft.com/office/drawing/2014/main" id="{AABAE5CC-322E-2C3B-EAEA-01A12423D3AA}"/>
              </a:ext>
            </a:extLst>
          </p:cNvPr>
          <p:cNvSpPr txBox="1"/>
          <p:nvPr/>
        </p:nvSpPr>
        <p:spPr>
          <a:xfrm>
            <a:off x="6999811" y="4256009"/>
            <a:ext cx="2378771" cy="282641"/>
          </a:xfrm>
          <a:prstGeom prst="rect">
            <a:avLst/>
          </a:prstGeom>
        </p:spPr>
        <p:txBody>
          <a:bodyPr wrap="square" lIns="0" tIns="12700" rIns="0" bIns="12700" rtlCol="0" anchor="t">
            <a:spAutoFit/>
          </a:bodyPr>
          <a:lstStyle>
            <a:defPPr>
              <a:defRPr lang="en-US"/>
            </a:defPPr>
            <a:lvl1pPr algn="ctr" latinLnBrk="1">
              <a:lnSpc>
                <a:spcPct val="113400"/>
              </a:lnSpc>
              <a:defRPr sz="1100"/>
            </a:lvl1pPr>
          </a:lstStyle>
          <a:p>
            <a:r>
              <a:rPr lang="en-US" altLang="zh-CN" sz="1800" dirty="0">
                <a:solidFill>
                  <a:srgbClr val="FFFFFF"/>
                </a:solidFill>
                <a:latin typeface="思源黑体 CN Light"/>
                <a:ea typeface="思源黑体 CN Light"/>
              </a:rPr>
              <a:t>player</a:t>
            </a:r>
            <a:r>
              <a:rPr lang="en-US" sz="1800" dirty="0">
                <a:solidFill>
                  <a:srgbClr val="FFFFFF"/>
                </a:solidFill>
                <a:latin typeface="思源黑体 CN Light"/>
                <a:ea typeface="思源黑体 CN Light"/>
              </a:rPr>
              <a:t>.py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B5A6747E-4EC0-9904-31A9-8255FD7B401A}"/>
              </a:ext>
            </a:extLst>
          </p:cNvPr>
          <p:cNvSpPr txBox="1"/>
          <p:nvPr/>
        </p:nvSpPr>
        <p:spPr>
          <a:xfrm>
            <a:off x="7175418" y="4584728"/>
            <a:ext cx="2027555" cy="32977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主角</a:t>
            </a:r>
            <a:endParaRPr 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75B0EEDB-DCBD-586D-3A8E-8DC0F72D1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0708" y="4846397"/>
            <a:ext cx="1075737" cy="1075737"/>
          </a:xfrm>
          <a:prstGeom prst="rect">
            <a:avLst/>
          </a:prstGeom>
        </p:spPr>
      </p:pic>
      <p:pic>
        <p:nvPicPr>
          <p:cNvPr id="39" name="Picture 9">
            <a:extLst>
              <a:ext uri="{FF2B5EF4-FFF2-40B4-BE49-F238E27FC236}">
                <a16:creationId xmlns:a16="http://schemas.microsoft.com/office/drawing/2014/main" id="{AE3673B8-D2F7-AD0A-3963-4CE59555B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9376" y="5091423"/>
            <a:ext cx="964534" cy="96647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1"/>
          <p:cNvSpPr txBox="1"/>
          <p:nvPr/>
        </p:nvSpPr>
        <p:spPr>
          <a:xfrm>
            <a:off x="1722761" y="158028"/>
            <a:ext cx="2000377" cy="856645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lvl="0">
              <a:defRPr/>
            </a:pPr>
            <a:r>
              <a:rPr lang="en-US" altLang="zh-CN" sz="2700" b="1" dirty="0">
                <a:solidFill>
                  <a:prstClr val="white"/>
                </a:solidFill>
                <a:latin typeface="Algerian" panose="04020705040A02060702" charset="0"/>
                <a:cs typeface="Algerian" panose="04020705040A02060702" charset="0"/>
              </a:rPr>
              <a:t>source.</a:t>
            </a:r>
          </a:p>
          <a:p>
            <a:pPr lvl="0">
              <a:defRPr/>
            </a:pPr>
            <a:r>
              <a:rPr lang="en-US" altLang="zh-CN" sz="2700" b="1" dirty="0">
                <a:solidFill>
                  <a:prstClr val="white"/>
                </a:solidFill>
                <a:latin typeface="Algerian" panose="04020705040A02060702" charset="0"/>
                <a:cs typeface="Algerian" panose="04020705040A02060702" charset="0"/>
              </a:rPr>
              <a:t>state</a:t>
            </a:r>
          </a:p>
        </p:txBody>
      </p:sp>
      <p:sp>
        <p:nvSpPr>
          <p:cNvPr id="50" name="TextBox 2"/>
          <p:cNvSpPr txBox="1"/>
          <p:nvPr/>
        </p:nvSpPr>
        <p:spPr>
          <a:xfrm>
            <a:off x="1098360" y="1121136"/>
            <a:ext cx="2337244" cy="345864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思源黑体 CN Light"/>
                <a:ea typeface="思源黑体 CN Light"/>
              </a:rPr>
              <a:t>游戏状态</a:t>
            </a:r>
            <a:endParaRPr lang="en-US" sz="1100" dirty="0"/>
          </a:p>
        </p:txBody>
      </p:sp>
      <p:sp>
        <p:nvSpPr>
          <p:cNvPr id="51" name="TextBox 3"/>
          <p:cNvSpPr txBox="1"/>
          <p:nvPr/>
        </p:nvSpPr>
        <p:spPr>
          <a:xfrm>
            <a:off x="114300" y="177800"/>
            <a:ext cx="1082802" cy="27305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PART</a:t>
            </a:r>
            <a:endParaRPr lang="en-US" sz="1100"/>
          </a:p>
        </p:txBody>
      </p:sp>
      <p:sp>
        <p:nvSpPr>
          <p:cNvPr id="52" name="TextBox 4"/>
          <p:cNvSpPr txBox="1"/>
          <p:nvPr/>
        </p:nvSpPr>
        <p:spPr>
          <a:xfrm>
            <a:off x="25400" y="444500"/>
            <a:ext cx="1265238" cy="345864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 dirty="0">
                <a:solidFill>
                  <a:srgbClr val="FFFFFF"/>
                </a:solidFill>
                <a:latin typeface="思源黑体 CN Light"/>
                <a:ea typeface="思源黑体 CN Light"/>
              </a:rPr>
              <a:t>1-2</a:t>
            </a:r>
            <a:endParaRPr lang="en-US" sz="1100" dirty="0"/>
          </a:p>
        </p:txBody>
      </p:sp>
      <p:pic>
        <p:nvPicPr>
          <p:cNvPr id="5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997" y="4864100"/>
            <a:ext cx="1040175" cy="1040175"/>
          </a:xfrm>
          <a:prstGeom prst="rect">
            <a:avLst/>
          </a:prstGeom>
        </p:spPr>
      </p:pic>
      <p:sp>
        <p:nvSpPr>
          <p:cNvPr id="55" name="TextBox 7"/>
          <p:cNvSpPr txBox="1"/>
          <p:nvPr/>
        </p:nvSpPr>
        <p:spPr>
          <a:xfrm>
            <a:off x="1485900" y="4605016"/>
            <a:ext cx="1949704" cy="344582"/>
          </a:xfrm>
          <a:prstGeom prst="rect">
            <a:avLst/>
          </a:prstGeom>
        </p:spPr>
        <p:txBody>
          <a:bodyPr wrap="square" lIns="31750" tIns="12700" rIns="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main_menu.py</a:t>
            </a:r>
          </a:p>
        </p:txBody>
      </p:sp>
      <p:sp>
        <p:nvSpPr>
          <p:cNvPr id="56" name="TextBox 8"/>
          <p:cNvSpPr txBox="1"/>
          <p:nvPr/>
        </p:nvSpPr>
        <p:spPr>
          <a:xfrm>
            <a:off x="1739900" y="2273300"/>
            <a:ext cx="2027555" cy="342900"/>
          </a:xfrm>
          <a:prstGeom prst="rect">
            <a:avLst/>
          </a:prstGeom>
        </p:spPr>
        <p:txBody>
          <a:bodyPr lIns="31750" tIns="12700" rIns="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0">
                <a:solidFill>
                  <a:srgbClr val="FFFFFF"/>
                </a:solidFill>
                <a:latin typeface="思源黑体 CN Light"/>
                <a:ea typeface="思源黑体 CN Light"/>
              </a:rPr>
              <a:t>工作能力提升</a:t>
            </a:r>
            <a:endParaRPr lang="en-US" sz="1100"/>
          </a:p>
        </p:txBody>
      </p:sp>
      <p:sp>
        <p:nvSpPr>
          <p:cNvPr id="58" name="TextBox 10"/>
          <p:cNvSpPr txBox="1"/>
          <p:nvPr/>
        </p:nvSpPr>
        <p:spPr>
          <a:xfrm>
            <a:off x="6159500" y="5136283"/>
            <a:ext cx="1949704" cy="299377"/>
          </a:xfrm>
          <a:prstGeom prst="rect">
            <a:avLst/>
          </a:prstGeom>
        </p:spPr>
        <p:txBody>
          <a:bodyPr lIns="31750" tIns="12700" rIns="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载入界面</a:t>
            </a:r>
            <a:endParaRPr lang="en-US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9" name="TextBox 11"/>
          <p:cNvSpPr txBox="1"/>
          <p:nvPr/>
        </p:nvSpPr>
        <p:spPr>
          <a:xfrm>
            <a:off x="5927372" y="4761952"/>
            <a:ext cx="2027555" cy="344582"/>
          </a:xfrm>
          <a:prstGeom prst="rect">
            <a:avLst/>
          </a:prstGeom>
        </p:spPr>
        <p:txBody>
          <a:bodyPr lIns="31750" tIns="12700" rIns="0" bIns="12700" rtlCol="0" anchor="t">
            <a:spAutoFit/>
          </a:bodyPr>
          <a:lstStyle/>
          <a:p>
            <a:pPr latinLnBrk="1">
              <a:lnSpc>
                <a:spcPct val="113400"/>
              </a:lnSpc>
            </a:pPr>
            <a:r>
              <a:rPr lang="en-US" sz="2000" dirty="0">
                <a:solidFill>
                  <a:srgbClr val="FFFFFF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load_screen.py</a:t>
            </a:r>
          </a:p>
        </p:txBody>
      </p:sp>
      <p:pic>
        <p:nvPicPr>
          <p:cNvPr id="6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32" y="4606467"/>
            <a:ext cx="839631" cy="841350"/>
          </a:xfrm>
          <a:prstGeom prst="rect">
            <a:avLst/>
          </a:prstGeom>
        </p:spPr>
      </p:pic>
      <p:pic>
        <p:nvPicPr>
          <p:cNvPr id="63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05" y="2620123"/>
            <a:ext cx="780392" cy="7881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ECF6EF4-1145-711C-D124-45532FF11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59" y="1529905"/>
            <a:ext cx="3832787" cy="29567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C656B2-F15C-8811-8BDF-5C8EF33E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832" y="319542"/>
            <a:ext cx="1518808" cy="160318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09D7AAF-B568-A433-96BF-E420C216675C}"/>
              </a:ext>
            </a:extLst>
          </p:cNvPr>
          <p:cNvSpPr txBox="1"/>
          <p:nvPr/>
        </p:nvSpPr>
        <p:spPr>
          <a:xfrm>
            <a:off x="1706607" y="4885862"/>
            <a:ext cx="286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主界面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D09281-21C1-F4A0-136F-DD1B33658D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899" y="1894413"/>
            <a:ext cx="3544500" cy="277652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C30873E-F51F-F769-D3DD-4AF29AB8448E}"/>
              </a:ext>
            </a:extLst>
          </p:cNvPr>
          <p:cNvSpPr txBox="1"/>
          <p:nvPr/>
        </p:nvSpPr>
        <p:spPr>
          <a:xfrm>
            <a:off x="4423347" y="329576"/>
            <a:ext cx="30922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charset="0"/>
                <a:ea typeface="方正粗黑宋简体" panose="02000000000000000000" charset="-122"/>
                <a:cs typeface="Algerian" panose="04020705040A02060702" charset="0"/>
              </a:rPr>
              <a:t>state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包含了游戏状态的内容：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主界面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charset="0"/>
                <a:ea typeface="方正粗黑宋简体" panose="02000000000000000000" charset="-122"/>
                <a:cs typeface="Algerian" panose="04020705040A02060702" charset="0"/>
              </a:rPr>
              <a:t>main_menu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，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载入页面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charset="0"/>
                <a:ea typeface="方正粗黑宋简体" panose="02000000000000000000" charset="-122"/>
                <a:cs typeface="Algerian" panose="04020705040A02060702" charset="0"/>
              </a:rPr>
              <a:t>load_screen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,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等级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charset="0"/>
                <a:ea typeface="方正粗黑宋简体" panose="02000000000000000000" charset="-122"/>
                <a:cs typeface="Algerian" panose="04020705040A02060702" charset="0"/>
              </a:rPr>
              <a:t>level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8" grpId="0"/>
      <p:bldP spid="59" grpId="0" animBg="1"/>
      <p:bldP spid="60" grpId="0" animBg="1"/>
      <p:bldP spid="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1485900" y="177800"/>
            <a:ext cx="2000377" cy="27305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CHAPTER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"/>
          <p:cNvSpPr txBox="1"/>
          <p:nvPr/>
        </p:nvSpPr>
        <p:spPr>
          <a:xfrm>
            <a:off x="1308100" y="444500"/>
            <a:ext cx="2337244" cy="35560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游戏背景框架</a:t>
            </a:r>
          </a:p>
        </p:txBody>
      </p:sp>
      <p:sp>
        <p:nvSpPr>
          <p:cNvPr id="22" name="TextBox 3"/>
          <p:cNvSpPr txBox="1"/>
          <p:nvPr/>
        </p:nvSpPr>
        <p:spPr>
          <a:xfrm>
            <a:off x="114300" y="177800"/>
            <a:ext cx="1082802" cy="27305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25400" y="444500"/>
            <a:ext cx="1265238" cy="345864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思源黑体 CN Light" panose="020B0300000000000000" charset="-128"/>
                <a:ea typeface="思源黑体 CN Light" panose="020B0300000000000000" charset="-128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charset="-128"/>
                <a:ea typeface="思源黑体 CN Light" panose="020B0300000000000000" charset="-128"/>
                <a:cs typeface="+mn-cs"/>
              </a:rPr>
              <a:t>-3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4293235"/>
            <a:ext cx="5778500" cy="557989"/>
          </a:xfrm>
          <a:prstGeom prst="rect">
            <a:avLst/>
          </a:prstGeom>
        </p:spPr>
      </p:pic>
      <p:pic>
        <p:nvPicPr>
          <p:cNvPr id="25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097" y="4292981"/>
            <a:ext cx="881123" cy="1654553"/>
          </a:xfrm>
          <a:prstGeom prst="rect">
            <a:avLst/>
          </a:prstGeom>
        </p:spPr>
      </p:pic>
      <p:pic>
        <p:nvPicPr>
          <p:cNvPr id="32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275" y="3138805"/>
            <a:ext cx="546168" cy="555625"/>
          </a:xfrm>
          <a:prstGeom prst="rect">
            <a:avLst/>
          </a:prstGeom>
        </p:spPr>
      </p:pic>
      <p:pic>
        <p:nvPicPr>
          <p:cNvPr id="35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900" y="3784600"/>
            <a:ext cx="2229218" cy="22292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2145" y="1167130"/>
            <a:ext cx="3026410" cy="915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935" y="2897505"/>
            <a:ext cx="2381250" cy="4648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5205" y="2449195"/>
            <a:ext cx="1615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charset="0"/>
                <a:ea typeface="宋体" panose="02010600030101010101" pitchFamily="2" charset="-122"/>
                <a:cs typeface="Algerian" panose="04020705040A02060702" charset="0"/>
              </a:rPr>
              <a:t>Resources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5085" y="2897505"/>
            <a:ext cx="1986915" cy="1038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49900" y="2451100"/>
            <a:ext cx="1096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charset="0"/>
                <a:ea typeface="宋体" panose="02010600030101010101" pitchFamily="2" charset="-122"/>
                <a:cs typeface="Algerian" panose="04020705040A02060702" charset="0"/>
              </a:rPr>
              <a:t>Source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39900" y="3505200"/>
            <a:ext cx="2987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charset="0"/>
                <a:ea typeface="方正粗黑宋简体" panose="02000000000000000000" charset="-122"/>
                <a:cs typeface="Algerian" panose="04020705040A02060702" charset="0"/>
              </a:rPr>
              <a:t>resource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rPr>
              <a:t>保存了游戏所需的图片，背景音乐和音效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59700" y="1651000"/>
            <a:ext cx="3216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charset="0"/>
                <a:ea typeface="方正粗黑宋简体" panose="02000000000000000000" charset="-122"/>
                <a:cs typeface="Algerian" panose="04020705040A02060702" charset="0"/>
              </a:rPr>
              <a:t>MAIN.PY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作为程序的主入口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40015" y="2260600"/>
            <a:ext cx="3159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charset="0"/>
                <a:ea typeface="方正粗黑宋简体" panose="02000000000000000000" charset="-122"/>
                <a:cs typeface="Algerian" panose="04020705040A02060702" charset="0"/>
                <a:sym typeface="+mn-ea"/>
              </a:rPr>
              <a:t>source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内包含着各种分工不同且明确的游戏代码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bldLvl="0" animBg="1"/>
      <p:bldP spid="25" grpId="0" animBg="1"/>
      <p:bldP spid="32" grpId="0" bldLvl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"/>
          <p:cNvSpPr txBox="1"/>
          <p:nvPr/>
        </p:nvSpPr>
        <p:spPr>
          <a:xfrm>
            <a:off x="3962400" y="1498600"/>
            <a:ext cx="3640074" cy="614527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PART 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578100"/>
            <a:ext cx="1086940" cy="1086940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5295900" y="2794000"/>
            <a:ext cx="1106297" cy="66040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×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5740400" y="2794000"/>
            <a:ext cx="1106297" cy="660400"/>
          </a:xfrm>
          <a:prstGeom prst="rect">
            <a:avLst/>
          </a:prstGeom>
        </p:spPr>
        <p:txBody>
          <a:bodyPr lIns="0" tIns="12700" rIns="0" bIns="1270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3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5"/>
          <p:cNvSpPr txBox="1"/>
          <p:nvPr/>
        </p:nvSpPr>
        <p:spPr>
          <a:xfrm>
            <a:off x="3962400" y="4076700"/>
            <a:ext cx="4025900" cy="538032"/>
          </a:xfrm>
          <a:prstGeom prst="rect">
            <a:avLst/>
          </a:prstGeom>
        </p:spPr>
        <p:txBody>
          <a:bodyPr wrap="square" lIns="0" tIns="12700" rIns="0" bIns="12700" rtlCol="0" anchor="t">
            <a:spAutoFit/>
          </a:bodyPr>
          <a:lstStyle/>
          <a:p>
            <a:pPr lvl="0" algn="ctr" latinLnBrk="1">
              <a:lnSpc>
                <a:spcPct val="1134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思源黑体 CN Light"/>
                <a:ea typeface="思源黑体 CN Light"/>
              </a:rPr>
              <a:t>游戏部分功能的实现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9567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100" y="2717800"/>
            <a:ext cx="1457325" cy="1457325"/>
          </a:xfrm>
          <a:prstGeom prst="rect">
            <a:avLst/>
          </a:prstGeom>
        </p:spPr>
      </p:pic>
      <p:pic>
        <p:nvPicPr>
          <p:cNvPr id="6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100" y="355600"/>
            <a:ext cx="839631" cy="841350"/>
          </a:xfrm>
          <a:prstGeom prst="rect">
            <a:avLst/>
          </a:prstGeom>
        </p:spPr>
      </p:pic>
      <p:pic>
        <p:nvPicPr>
          <p:cNvPr id="63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5323840"/>
            <a:ext cx="614045" cy="6203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900" y="508000"/>
            <a:ext cx="44405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放肆骄傲体简" panose="02010509060101010101" charset="-122"/>
                <a:ea typeface="汉仪放肆骄傲体简" panose="02010509060101010101" charset="-122"/>
                <a:cs typeface="+mn-cs"/>
              </a:rPr>
              <a:t>key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放肆骄傲体简" panose="02010509060101010101" charset="-122"/>
                <a:ea typeface="汉仪放肆骄傲体简" panose="02010509060101010101" charset="-122"/>
                <a:cs typeface="+mn-cs"/>
              </a:rPr>
              <a:t>游戏画面如何呈现的思路</a:t>
            </a:r>
          </a:p>
        </p:txBody>
      </p:sp>
      <p:pic>
        <p:nvPicPr>
          <p:cNvPr id="5" name="C9F754DE-2CAD-44b6-B708-469DEB6407EB-3" descr="wp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22" y="2336800"/>
            <a:ext cx="7252687" cy="23622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60" grpId="0" bldLvl="0" animBg="1"/>
      <p:bldP spid="63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354</Words>
  <Application>Microsoft Office PowerPoint</Application>
  <PresentationFormat>自定义</PresentationFormat>
  <Paragraphs>86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Algerian</vt:lpstr>
      <vt:lpstr>方正粗黑宋简体</vt:lpstr>
      <vt:lpstr>思源黑体 CN Light</vt:lpstr>
      <vt:lpstr>微软雅黑</vt:lpstr>
      <vt:lpstr>微软雅黑</vt:lpstr>
      <vt:lpstr>Arial</vt:lpstr>
      <vt:lpstr>Yu Gothic UI Semilight</vt:lpstr>
      <vt:lpstr>Calibri</vt:lpstr>
      <vt:lpstr>汉仪放肆骄傲体简</vt:lpstr>
      <vt:lpstr>幼圆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黄Mr.X</dc:creator>
  <cp:lastModifiedBy>Mr.X</cp:lastModifiedBy>
  <cp:revision>4</cp:revision>
  <dcterms:created xsi:type="dcterms:W3CDTF">2006-08-16T00:00:00Z</dcterms:created>
  <dcterms:modified xsi:type="dcterms:W3CDTF">2022-06-13T05:47:00Z</dcterms:modified>
</cp:coreProperties>
</file>